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1" autoAdjust="0"/>
  </p:normalViewPr>
  <p:slideViewPr>
    <p:cSldViewPr snapToGrid="0">
      <p:cViewPr>
        <p:scale>
          <a:sx n="100" d="100"/>
          <a:sy n="100" d="100"/>
        </p:scale>
        <p:origin x="-1236" y="3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E19F6-928F-4061-9042-55000F36E7AE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A018B-65FC-452C-B84F-1B4CDA3913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84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A018B-65FC-452C-B84F-1B4CDA39136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1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A018B-65FC-452C-B84F-1B4CDA39136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43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A018B-65FC-452C-B84F-1B4CDA39136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123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A018B-65FC-452C-B84F-1B4CDA39136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267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A018B-65FC-452C-B84F-1B4CDA39136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617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A018B-65FC-452C-B84F-1B4CDA391368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72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AFD7-C781-4F40-AECA-6E49E7E652F9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9615-6D67-491D-B08B-82769530C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4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AFD7-C781-4F40-AECA-6E49E7E652F9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9615-6D67-491D-B08B-82769530C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02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AFD7-C781-4F40-AECA-6E49E7E652F9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9615-6D67-491D-B08B-82769530C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72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AFD7-C781-4F40-AECA-6E49E7E652F9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9615-6D67-491D-B08B-82769530C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22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AFD7-C781-4F40-AECA-6E49E7E652F9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9615-6D67-491D-B08B-82769530C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3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AFD7-C781-4F40-AECA-6E49E7E652F9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9615-6D67-491D-B08B-82769530C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2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AFD7-C781-4F40-AECA-6E49E7E652F9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9615-6D67-491D-B08B-82769530C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58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AFD7-C781-4F40-AECA-6E49E7E652F9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9615-6D67-491D-B08B-82769530C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4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AFD7-C781-4F40-AECA-6E49E7E652F9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9615-6D67-491D-B08B-82769530C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06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AFD7-C781-4F40-AECA-6E49E7E652F9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9615-6D67-491D-B08B-82769530C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2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AFD7-C781-4F40-AECA-6E49E7E652F9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9615-6D67-491D-B08B-82769530C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32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4484BE"/>
            </a:gs>
            <a:gs pos="27000">
              <a:schemeClr val="accent1">
                <a:lumMod val="5000"/>
                <a:lumOff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0AFD7-C781-4F40-AECA-6E49E7E652F9}" type="datetimeFigureOut">
              <a:rPr lang="ru-RU" smtClean="0"/>
              <a:pPr/>
              <a:t>24.11.2020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79615-6D67-491D-B08B-82769530C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64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1.jpeg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4484BE"/>
            </a:gs>
            <a:gs pos="16000">
              <a:schemeClr val="accent1">
                <a:lumMod val="5000"/>
                <a:lumOff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3" y="3368497"/>
            <a:ext cx="2971602" cy="1791619"/>
          </a:xfrm>
          <a:prstGeom prst="rect">
            <a:avLst/>
          </a:prstGeom>
          <a:blipFill dpi="0" rotWithShape="0">
            <a:blip r:embed="rId6" cstate="print"/>
            <a:srcRect/>
            <a:tile tx="0" ty="0" sx="100000" sy="100000" flip="none" algn="t"/>
          </a:blipFill>
          <a:ln>
            <a:noFill/>
          </a:ln>
          <a:effectLst>
            <a:softEdge rad="889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1167335" y="114043"/>
            <a:ext cx="4852466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n w="6604" cap="flat" cmpd="sng" algn="ctr">
                  <a:solidFill>
                    <a:srgbClr val="C0504D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ФЕДЕРАЛЬНАЯ СЛУЖБА</a:t>
            </a:r>
            <a:endParaRPr lang="ru-RU" sz="16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n w="6604" cap="flat" cmpd="sng" algn="ctr">
                  <a:solidFill>
                    <a:srgbClr val="C0504D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ИСПОЛНЕНИЯ НАКАЗАНИЙ</a:t>
            </a:r>
            <a:endParaRPr lang="ru-RU" sz="16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n w="6604" cap="flat" cmpd="sng" algn="ctr">
                  <a:solidFill>
                    <a:srgbClr val="C0504D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Владимирский юридический институт</a:t>
            </a:r>
            <a:endParaRPr lang="ru-RU" sz="16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n w="6604" cap="flat" cmpd="sng" algn="ctr">
                  <a:solidFill>
                    <a:srgbClr val="C0504D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Федеральной службы исполнения наказаний</a:t>
            </a:r>
            <a:endParaRPr lang="ru-RU" sz="1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03823"/>
            <a:ext cx="990600" cy="97698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693" y="203823"/>
            <a:ext cx="766763" cy="952752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7" name="TextBox 26"/>
          <p:cNvSpPr txBox="1"/>
          <p:nvPr/>
        </p:nvSpPr>
        <p:spPr>
          <a:xfrm>
            <a:off x="123825" y="5466677"/>
            <a:ext cx="6574631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300" dirty="0" smtClean="0"/>
              <a:t>Федеральное </a:t>
            </a:r>
            <a:r>
              <a:rPr lang="ru-RU" sz="1300" dirty="0"/>
              <a:t>казенное образовательное учреждение высшего образования «Владимирский юридический институт Федеральной службы исполнения наказаний» (далее: ВЮИ ФСИН России) является самостоятельной образовательной организацией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и </a:t>
            </a:r>
            <a:r>
              <a:rPr lang="ru-RU" sz="1300" dirty="0"/>
              <a:t>осуществляет свою деятельность по образовательным программам высшего образования, а также по дополнительным образовательным программам. В институте обучаются </a:t>
            </a:r>
            <a:r>
              <a:rPr lang="ru-RU" sz="1300" dirty="0" smtClean="0"/>
              <a:t>около 2 000 </a:t>
            </a:r>
            <a:r>
              <a:rPr lang="ru-RU" sz="1300" dirty="0"/>
              <a:t>курсантов, слушателей и студентов.</a:t>
            </a:r>
          </a:p>
          <a:p>
            <a:pPr indent="450000" algn="just"/>
            <a:r>
              <a:rPr lang="ru-RU" sz="1300" dirty="0"/>
              <a:t>ВЮИ ФСИН России – один из ведущих ведомственных </a:t>
            </a:r>
            <a:r>
              <a:rPr lang="ru-RU" sz="1300" dirty="0" smtClean="0"/>
              <a:t>вузов, в котором более </a:t>
            </a:r>
            <a:br>
              <a:rPr lang="ru-RU" sz="1300" dirty="0" smtClean="0"/>
            </a:br>
            <a:r>
              <a:rPr lang="ru-RU" sz="1300" dirty="0" smtClean="0"/>
              <a:t>75 </a:t>
            </a:r>
            <a:r>
              <a:rPr lang="ru-RU" sz="1300" dirty="0"/>
              <a:t>лет осуществляется </a:t>
            </a:r>
            <a:r>
              <a:rPr lang="ru-RU" sz="1300" dirty="0" smtClean="0"/>
              <a:t>подготовка </a:t>
            </a:r>
            <a:r>
              <a:rPr lang="ru-RU" sz="1300" dirty="0"/>
              <a:t>сотрудников для оперативных подразделений УИС</a:t>
            </a:r>
            <a:r>
              <a:rPr lang="ru-RU" sz="1300" dirty="0" smtClean="0"/>
              <a:t>.</a:t>
            </a:r>
            <a:endParaRPr lang="ru-RU" sz="1300" dirty="0"/>
          </a:p>
          <a:p>
            <a:pPr indent="450000" algn="just"/>
            <a:r>
              <a:rPr lang="ru-RU" sz="1300" dirty="0"/>
              <a:t>Современная учебно-материальная база, включающая в себя лекционные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и </a:t>
            </a:r>
            <a:r>
              <a:rPr lang="ru-RU" sz="1300" dirty="0"/>
              <a:t>актовые залы, учебно-методические кабинеты, компьютерные классы, учебные полигоны, спортивные залы, стрелковые тиры, зал судебных заседаний, фотолабораторию, лабораторию психофизиологического практикума, лингафонный кабинет, библиотеки, читальный зал с доступом к электронно-библиотечной системе, позволяет вузу вести подготовку высококвалифицированных специалистов.</a:t>
            </a:r>
          </a:p>
          <a:p>
            <a:pPr indent="450000" algn="just"/>
            <a:r>
              <a:rPr lang="ru-RU" sz="1300" dirty="0" smtClean="0"/>
              <a:t>Ежегодно </a:t>
            </a:r>
            <a:r>
              <a:rPr lang="ru-RU" sz="1300" dirty="0"/>
              <a:t>курсанты </a:t>
            </a:r>
            <a:r>
              <a:rPr lang="ru-RU" sz="1300" dirty="0" smtClean="0"/>
              <a:t>ВЮИ </a:t>
            </a:r>
            <a:r>
              <a:rPr lang="ru-RU" sz="1300" dirty="0"/>
              <a:t>ФСИН России становятся лауреатами персональных стипендий Президента и Правительства Российской Федерации, Министерства юстиции Российской Федерации и других престижных стипендий.</a:t>
            </a:r>
          </a:p>
          <a:p>
            <a:pPr algn="just"/>
            <a:endParaRPr lang="ru-RU" sz="12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68" y="1395700"/>
            <a:ext cx="2818855" cy="1778053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028" name="Picture 4" descr="D:\ВАМ СЮДА\Для коллажа фото и текст в Кадры\IMG_9509-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23" y="3302063"/>
            <a:ext cx="2880551" cy="1920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ВАМ СЮДА\Для коллажа фото и текст в Кадры\DSC_010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9" y="1419484"/>
            <a:ext cx="2914452" cy="1819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2 02 Дорожка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146464" y="48570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6469" y="327277"/>
            <a:ext cx="46634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СПЕЦИАЛЬНОСТИ И НАПРАВЛЕНИЯ ПОДГОТОВКИ</a:t>
            </a:r>
            <a:endParaRPr lang="ru-RU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35" y="973608"/>
            <a:ext cx="6429375" cy="32008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200" b="1" dirty="0"/>
              <a:t>Юридический </a:t>
            </a:r>
            <a:r>
              <a:rPr lang="ru-RU" sz="2200" b="1" dirty="0" smtClean="0"/>
              <a:t>факультет </a:t>
            </a:r>
            <a:r>
              <a:rPr lang="ru-RU" dirty="0" smtClean="0"/>
              <a:t>(обучение за </a:t>
            </a:r>
            <a:r>
              <a:rPr lang="ru-RU" dirty="0"/>
              <a:t>счет средств федерального бюджета по </a:t>
            </a:r>
            <a:r>
              <a:rPr lang="ru-RU" dirty="0" smtClean="0"/>
              <a:t>целевым направлениям </a:t>
            </a:r>
            <a:r>
              <a:rPr lang="ru-RU" dirty="0"/>
              <a:t>территориальных органов ФСИН России</a:t>
            </a:r>
            <a:r>
              <a:rPr lang="ru-RU" dirty="0" smtClean="0"/>
              <a:t>): </a:t>
            </a:r>
            <a:endParaRPr lang="ru-RU" dirty="0"/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– </a:t>
            </a:r>
            <a:r>
              <a:rPr lang="ru-RU" sz="1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специальность </a:t>
            </a:r>
            <a:r>
              <a:rPr lang="ru-RU" sz="1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40.05.02 Правоохранительная деятельность</a:t>
            </a:r>
            <a:r>
              <a:rPr lang="ru-RU" i="1" dirty="0">
                <a:cs typeface="Times New Roman" panose="02020603050405020304" pitchFamily="18" charset="0"/>
              </a:rPr>
              <a:t>, </a:t>
            </a:r>
            <a:endParaRPr lang="ru-RU" i="1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cs typeface="Times New Roman" panose="02020603050405020304" pitchFamily="18" charset="0"/>
              </a:rPr>
              <a:t>квалификация   </a:t>
            </a:r>
            <a:r>
              <a:rPr lang="ru-RU" i="1" dirty="0">
                <a:cs typeface="Times New Roman" panose="02020603050405020304" pitchFamily="18" charset="0"/>
              </a:rPr>
              <a:t>«юрист</a:t>
            </a:r>
            <a:r>
              <a:rPr lang="ru-RU" i="1" dirty="0" smtClean="0">
                <a:cs typeface="Times New Roman" panose="02020603050405020304" pitchFamily="18" charset="0"/>
              </a:rPr>
              <a:t>» </a:t>
            </a:r>
            <a:r>
              <a:rPr lang="ru-RU" i="1" dirty="0" smtClean="0">
                <a:cs typeface="Times New Roman" panose="02020603050405020304" pitchFamily="18" charset="0"/>
              </a:rPr>
              <a:t> </a:t>
            </a:r>
            <a:r>
              <a:rPr lang="ru-RU" dirty="0" smtClean="0"/>
              <a:t>–   </a:t>
            </a:r>
            <a:r>
              <a:rPr lang="ru-RU" i="1" dirty="0" smtClean="0"/>
              <a:t>уровень    образования  </a:t>
            </a:r>
            <a:r>
              <a:rPr lang="ru-RU" i="1" dirty="0" smtClean="0"/>
              <a:t>– </a:t>
            </a:r>
            <a:r>
              <a:rPr lang="ru-RU" i="1" dirty="0" smtClean="0"/>
              <a:t>  высшее</a:t>
            </a:r>
          </a:p>
          <a:p>
            <a:r>
              <a:rPr lang="ru-RU" i="1" kern="0" dirty="0"/>
              <a:t>образование (</a:t>
            </a:r>
            <a:r>
              <a:rPr lang="ru-RU" i="1" kern="0" dirty="0" err="1"/>
              <a:t>специалитет</a:t>
            </a:r>
            <a:r>
              <a:rPr lang="ru-RU" i="1" kern="0" dirty="0"/>
              <a:t>);</a:t>
            </a:r>
            <a:r>
              <a:rPr lang="ru-RU" i="1" dirty="0" smtClean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срок </a:t>
            </a:r>
            <a:r>
              <a:rPr lang="ru-RU" i="1" dirty="0"/>
              <a:t>обучения по </a:t>
            </a:r>
            <a:r>
              <a:rPr lang="ru-RU" i="1" dirty="0" smtClean="0"/>
              <a:t> очной  форме  </a:t>
            </a:r>
            <a:r>
              <a:rPr lang="ru-RU" i="1" dirty="0"/>
              <a:t>– </a:t>
            </a:r>
            <a:r>
              <a:rPr lang="ru-RU" i="1" dirty="0" smtClean="0"/>
              <a:t> 5 </a:t>
            </a:r>
            <a:r>
              <a:rPr lang="ru-RU" i="1" dirty="0"/>
              <a:t>лет</a:t>
            </a:r>
            <a:r>
              <a:rPr lang="ru-RU" i="1" dirty="0" smtClean="0"/>
              <a:t>,  </a:t>
            </a:r>
            <a:r>
              <a:rPr lang="ru-RU" i="1" dirty="0" smtClean="0"/>
              <a:t>по заочной  –  </a:t>
            </a:r>
            <a:r>
              <a:rPr lang="ru-RU" i="1" dirty="0"/>
              <a:t>6 </a:t>
            </a:r>
            <a:r>
              <a:rPr lang="ru-RU" i="1" dirty="0" smtClean="0"/>
              <a:t>лет;</a:t>
            </a:r>
            <a:endParaRPr lang="ru-RU" dirty="0"/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–</a:t>
            </a:r>
            <a:r>
              <a:rPr lang="ru-RU" sz="1600" b="1" dirty="0" smtClean="0"/>
              <a:t> </a:t>
            </a:r>
            <a:r>
              <a:rPr lang="ru-RU" sz="1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направление </a:t>
            </a:r>
            <a:r>
              <a:rPr lang="ru-RU" sz="1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подготовки </a:t>
            </a:r>
            <a:r>
              <a:rPr lang="ru-RU" sz="1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40.03.01 </a:t>
            </a:r>
            <a:r>
              <a:rPr lang="ru-RU" sz="1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Юриспруденция</a:t>
            </a:r>
            <a:r>
              <a:rPr lang="ru-RU" i="1" dirty="0" smtClean="0"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i="1" dirty="0" smtClean="0">
                <a:cs typeface="Times New Roman" panose="02020603050405020304" pitchFamily="18" charset="0"/>
              </a:rPr>
              <a:t>квалификация «</a:t>
            </a:r>
            <a:r>
              <a:rPr lang="ru-RU" i="1" dirty="0">
                <a:cs typeface="Times New Roman" panose="02020603050405020304" pitchFamily="18" charset="0"/>
              </a:rPr>
              <a:t>бакалавр</a:t>
            </a:r>
            <a:r>
              <a:rPr lang="ru-RU" i="1" dirty="0" smtClean="0">
                <a:cs typeface="Times New Roman" panose="02020603050405020304" pitchFamily="18" charset="0"/>
              </a:rPr>
              <a:t>» </a:t>
            </a:r>
            <a:r>
              <a:rPr lang="ru-RU" dirty="0" smtClean="0"/>
              <a:t>– </a:t>
            </a:r>
            <a:r>
              <a:rPr lang="ru-RU" i="1" dirty="0" smtClean="0"/>
              <a:t>уровень </a:t>
            </a:r>
            <a:r>
              <a:rPr lang="ru-RU" i="1" dirty="0"/>
              <a:t>образования – высшее образование </a:t>
            </a:r>
            <a:r>
              <a:rPr lang="ru-RU" i="1" dirty="0" smtClean="0"/>
              <a:t> (</a:t>
            </a:r>
            <a:r>
              <a:rPr lang="ru-RU" i="1" dirty="0" err="1" smtClean="0"/>
              <a:t>бакалавриат</a:t>
            </a:r>
            <a:r>
              <a:rPr lang="ru-RU" i="1" dirty="0" smtClean="0"/>
              <a:t>); срок </a:t>
            </a:r>
            <a:r>
              <a:rPr lang="ru-RU" i="1" dirty="0"/>
              <a:t>обучения по очной форме – 4 </a:t>
            </a:r>
            <a:r>
              <a:rPr lang="ru-RU" i="1" dirty="0" smtClean="0"/>
              <a:t>года.</a:t>
            </a:r>
            <a:endParaRPr lang="ru-RU" dirty="0"/>
          </a:p>
        </p:txBody>
      </p:sp>
      <p:pic>
        <p:nvPicPr>
          <p:cNvPr id="2050" name="Picture 2" descr="D:\ВАМ СЮДА\Для коллажа фото и текст в Кадры\9Q4A00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0" y="4648198"/>
            <a:ext cx="6315271" cy="4205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09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5999" y="347960"/>
            <a:ext cx="4945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УСЛОВИЯ ПОСТУПЛЕНИЯ И ПРАВИЛА ПРИЕМА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 ЮРИДИЧЕСКИЙ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ФАКУЛЬТЕТ </a:t>
            </a:r>
          </a:p>
          <a:p>
            <a:pPr algn="ctr"/>
            <a:endParaRPr lang="ru-RU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49" y="1085850"/>
            <a:ext cx="376237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300" dirty="0" smtClean="0">
                <a:cs typeface="Times New Roman" panose="02020603050405020304" pitchFamily="18" charset="0"/>
              </a:rPr>
              <a:t>Отбор </a:t>
            </a:r>
            <a:r>
              <a:rPr lang="ru-RU" sz="1300" dirty="0">
                <a:cs typeface="Times New Roman" panose="02020603050405020304" pitchFamily="18" charset="0"/>
              </a:rPr>
              <a:t>на обучение и оформление личных дел </a:t>
            </a:r>
            <a:r>
              <a:rPr lang="ru-RU" sz="1300" dirty="0" smtClean="0">
                <a:cs typeface="Times New Roman" panose="02020603050405020304" pitchFamily="18" charset="0"/>
              </a:rPr>
              <a:t>кандидатов осуществляют </a:t>
            </a:r>
            <a:r>
              <a:rPr lang="ru-RU" sz="1300" dirty="0">
                <a:cs typeface="Times New Roman" panose="02020603050405020304" pitchFamily="18" charset="0"/>
              </a:rPr>
              <a:t>кадровые аппараты комплектующих органов по месту жительства поступающих согласно плану комплектования кандидатами на обучение в образовательных организациях ФСИН России, утверждаемому ежегодным приказом ФСИН России.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349" y="2543174"/>
            <a:ext cx="650557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300" dirty="0" smtClean="0">
                <a:cs typeface="Times New Roman" panose="02020603050405020304" pitchFamily="18" charset="0"/>
              </a:rPr>
              <a:t>Личные </a:t>
            </a:r>
            <a:r>
              <a:rPr lang="ru-RU" sz="1300" dirty="0">
                <a:cs typeface="Times New Roman" panose="02020603050405020304" pitchFamily="18" charset="0"/>
              </a:rPr>
              <a:t>дела поступающих направляются </a:t>
            </a:r>
            <a:r>
              <a:rPr lang="ru-RU" sz="1300" dirty="0" smtClean="0">
                <a:cs typeface="Times New Roman" panose="02020603050405020304" pitchFamily="18" charset="0"/>
              </a:rPr>
              <a:t>во ВЮИ ФСИН России </a:t>
            </a:r>
            <a:r>
              <a:rPr lang="ru-RU" sz="1300" dirty="0">
                <a:cs typeface="Times New Roman" panose="02020603050405020304" pitchFamily="18" charset="0"/>
              </a:rPr>
              <a:t>комплектующими органами </a:t>
            </a:r>
            <a:r>
              <a:rPr lang="ru-RU" sz="1300" dirty="0" smtClean="0">
                <a:cs typeface="Times New Roman" panose="02020603050405020304" pitchFamily="18" charset="0"/>
              </a:rPr>
              <a:t>в </a:t>
            </a:r>
            <a:r>
              <a:rPr lang="ru-RU" sz="1300" dirty="0">
                <a:cs typeface="Times New Roman" panose="02020603050405020304" pitchFamily="18" charset="0"/>
              </a:rPr>
              <a:t>сроки, установленные ФСИН России. Приемная комиссия принимает решение </a:t>
            </a:r>
            <a:r>
              <a:rPr lang="ru-RU" sz="1300" dirty="0" smtClean="0">
                <a:cs typeface="Times New Roman" panose="02020603050405020304" pitchFamily="18" charset="0"/>
              </a:rPr>
              <a:t>о </a:t>
            </a:r>
            <a:r>
              <a:rPr lang="ru-RU" sz="1300" dirty="0">
                <a:cs typeface="Times New Roman" panose="02020603050405020304" pitchFamily="18" charset="0"/>
              </a:rPr>
              <a:t>допуске поступающих к вступительным испытаниям только при наличии личных дел, соответствующих установленным требованиям.</a:t>
            </a:r>
          </a:p>
          <a:p>
            <a:pPr indent="288000" algn="just"/>
            <a:r>
              <a:rPr lang="ru-RU" sz="1300" dirty="0" smtClean="0">
                <a:cs typeface="Times New Roman" panose="02020603050405020304" pitchFamily="18" charset="0"/>
              </a:rPr>
              <a:t>В </a:t>
            </a:r>
            <a:r>
              <a:rPr lang="ru-RU" sz="1300" dirty="0">
                <a:cs typeface="Times New Roman" panose="02020603050405020304" pitchFamily="18" charset="0"/>
              </a:rPr>
              <a:t>сроки, определяемые графиком проведения вступительных испытаний, который размещается на официальном сайте </a:t>
            </a:r>
            <a:r>
              <a:rPr lang="ru-RU" sz="1300" dirty="0" smtClean="0">
                <a:cs typeface="Times New Roman" panose="02020603050405020304" pitchFamily="18" charset="0"/>
              </a:rPr>
              <a:t>ВЮИ ФСИН России </a:t>
            </a:r>
            <a:r>
              <a:rPr lang="ru-RU" sz="1300" dirty="0">
                <a:cs typeface="Times New Roman" panose="02020603050405020304" pitchFamily="18" charset="0"/>
              </a:rPr>
              <a:t>и направляется </a:t>
            </a:r>
            <a:r>
              <a:rPr lang="ru-RU" sz="1300" dirty="0" smtClean="0"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cs typeface="Times New Roman" panose="02020603050405020304" pitchFamily="18" charset="0"/>
              </a:rPr>
            </a:br>
            <a:r>
              <a:rPr lang="ru-RU" sz="1300" dirty="0" smtClean="0">
                <a:cs typeface="Times New Roman" panose="02020603050405020304" pitchFamily="18" charset="0"/>
              </a:rPr>
              <a:t>в </a:t>
            </a:r>
            <a:r>
              <a:rPr lang="ru-RU" sz="1300" dirty="0">
                <a:cs typeface="Times New Roman" panose="02020603050405020304" pitchFamily="18" charset="0"/>
              </a:rPr>
              <a:t>комплектующие </a:t>
            </a:r>
            <a:r>
              <a:rPr lang="ru-RU" sz="1300" dirty="0" smtClean="0">
                <a:cs typeface="Times New Roman" panose="02020603050405020304" pitchFamily="18" charset="0"/>
              </a:rPr>
              <a:t>органы ежегодно, абитуриенты прибывают во ВЮИ ФСИН России, </a:t>
            </a:r>
            <a:br>
              <a:rPr lang="ru-RU" sz="1300" dirty="0" smtClean="0">
                <a:cs typeface="Times New Roman" panose="02020603050405020304" pitchFamily="18" charset="0"/>
              </a:rPr>
            </a:br>
            <a:r>
              <a:rPr lang="ru-RU" sz="1300" dirty="0" smtClean="0">
                <a:cs typeface="Times New Roman" panose="02020603050405020304" pitchFamily="18" charset="0"/>
              </a:rPr>
              <a:t>где осуществляются их </a:t>
            </a:r>
            <a:r>
              <a:rPr lang="ru-RU" sz="1300" dirty="0">
                <a:cs typeface="Times New Roman" panose="02020603050405020304" pitchFamily="18" charset="0"/>
              </a:rPr>
              <a:t>регистрация, окончательное </a:t>
            </a:r>
            <a:r>
              <a:rPr lang="ru-RU" sz="1300" dirty="0" smtClean="0">
                <a:cs typeface="Times New Roman" panose="02020603050405020304" pitchFamily="18" charset="0"/>
              </a:rPr>
              <a:t>медицинское освидетельствование </a:t>
            </a:r>
            <a:br>
              <a:rPr lang="ru-RU" sz="1300" dirty="0" smtClean="0">
                <a:cs typeface="Times New Roman" panose="02020603050405020304" pitchFamily="18" charset="0"/>
              </a:rPr>
            </a:br>
            <a:r>
              <a:rPr lang="ru-RU" sz="1300" dirty="0" smtClean="0">
                <a:cs typeface="Times New Roman" panose="02020603050405020304" pitchFamily="18" charset="0"/>
              </a:rPr>
              <a:t>в </a:t>
            </a:r>
            <a:r>
              <a:rPr lang="ru-RU" sz="1300" dirty="0">
                <a:cs typeface="Times New Roman" panose="02020603050405020304" pitchFamily="18" charset="0"/>
              </a:rPr>
              <a:t>целях определения годности к </a:t>
            </a:r>
            <a:r>
              <a:rPr lang="ru-RU" sz="1300" dirty="0" smtClean="0">
                <a:cs typeface="Times New Roman" panose="02020603050405020304" pitchFamily="18" charset="0"/>
              </a:rPr>
              <a:t>службе в уголовно-исполнительной системе </a:t>
            </a:r>
            <a:br>
              <a:rPr lang="ru-RU" sz="1300" dirty="0" smtClean="0">
                <a:cs typeface="Times New Roman" panose="02020603050405020304" pitchFamily="18" charset="0"/>
              </a:rPr>
            </a:br>
            <a:r>
              <a:rPr lang="ru-RU" sz="1300" dirty="0" smtClean="0">
                <a:cs typeface="Times New Roman" panose="02020603050405020304" pitchFamily="18" charset="0"/>
              </a:rPr>
              <a:t>и </a:t>
            </a:r>
            <a:r>
              <a:rPr lang="ru-RU" sz="1300" dirty="0">
                <a:cs typeface="Times New Roman" panose="02020603050405020304" pitchFamily="18" charset="0"/>
              </a:rPr>
              <a:t>поступлению </a:t>
            </a:r>
            <a:r>
              <a:rPr lang="ru-RU" sz="1300" dirty="0" smtClean="0">
                <a:cs typeface="Times New Roman" panose="02020603050405020304" pitchFamily="18" charset="0"/>
              </a:rPr>
              <a:t>во ВЮИ ФСИН России </a:t>
            </a:r>
            <a:r>
              <a:rPr lang="ru-RU" sz="1300" dirty="0">
                <a:cs typeface="Times New Roman" panose="02020603050405020304" pitchFamily="18" charset="0"/>
              </a:rPr>
              <a:t>по профилю обучения (специализации), </a:t>
            </a:r>
            <a:r>
              <a:rPr lang="ru-RU" sz="1300" dirty="0" smtClean="0">
                <a:cs typeface="Times New Roman" panose="02020603050405020304" pitchFamily="18" charset="0"/>
              </a:rPr>
              <a:t>а </a:t>
            </a:r>
            <a:r>
              <a:rPr lang="ru-RU" sz="1300" dirty="0">
                <a:cs typeface="Times New Roman" panose="02020603050405020304" pitchFamily="18" charset="0"/>
              </a:rPr>
              <a:t>также проверка результатов ЕГЭ через ФИС </a:t>
            </a:r>
            <a:r>
              <a:rPr lang="ru-RU" sz="1300" dirty="0" smtClean="0">
                <a:cs typeface="Times New Roman" panose="02020603050405020304" pitchFamily="18" charset="0"/>
              </a:rPr>
              <a:t>ГИА и </a:t>
            </a:r>
            <a:r>
              <a:rPr lang="ru-RU" sz="1300" dirty="0">
                <a:cs typeface="Times New Roman" panose="02020603050405020304" pitchFamily="18" charset="0"/>
              </a:rPr>
              <a:t>приема.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3724" y="4828757"/>
            <a:ext cx="3505200" cy="2693045"/>
          </a:xfrm>
          <a:prstGeom prst="rect">
            <a:avLst/>
          </a:prstGeom>
          <a:noFill/>
          <a:effectLst>
            <a:softEdge rad="1016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300" dirty="0" smtClean="0">
                <a:cs typeface="Times New Roman" panose="02020603050405020304" pitchFamily="18" charset="0"/>
              </a:rPr>
              <a:t>По </a:t>
            </a:r>
            <a:r>
              <a:rPr lang="ru-RU" sz="1300" dirty="0">
                <a:cs typeface="Times New Roman" panose="02020603050405020304" pitchFamily="18" charset="0"/>
              </a:rPr>
              <a:t>прибытии </a:t>
            </a:r>
            <a:r>
              <a:rPr lang="ru-RU" sz="1300" dirty="0" smtClean="0">
                <a:cs typeface="Times New Roman" panose="02020603050405020304" pitchFamily="18" charset="0"/>
              </a:rPr>
              <a:t>во ВЮИ ФСИН России </a:t>
            </a:r>
            <a:r>
              <a:rPr lang="ru-RU" sz="1300" dirty="0">
                <a:cs typeface="Times New Roman" panose="02020603050405020304" pitchFamily="18" charset="0"/>
              </a:rPr>
              <a:t>поступающие представляют в приемную комиссию:</a:t>
            </a:r>
          </a:p>
          <a:p>
            <a:pPr algn="just"/>
            <a:r>
              <a:rPr lang="ru-RU" sz="1300" dirty="0"/>
              <a:t>–</a:t>
            </a:r>
            <a:r>
              <a:rPr lang="ru-RU" sz="1300" dirty="0" smtClean="0">
                <a:cs typeface="Times New Roman" panose="02020603050405020304" pitchFamily="18" charset="0"/>
              </a:rPr>
              <a:t> заявления </a:t>
            </a:r>
            <a:r>
              <a:rPr lang="ru-RU" sz="1300" dirty="0">
                <a:cs typeface="Times New Roman" panose="02020603050405020304" pitchFamily="18" charset="0"/>
              </a:rPr>
              <a:t>на имя начальника </a:t>
            </a:r>
            <a:r>
              <a:rPr lang="ru-RU" sz="1300" dirty="0" smtClean="0">
                <a:cs typeface="Times New Roman" panose="02020603050405020304" pitchFamily="18" charset="0"/>
              </a:rPr>
              <a:t>ВЮИ ФСИН России по </a:t>
            </a:r>
            <a:r>
              <a:rPr lang="ru-RU" sz="1300" dirty="0">
                <a:cs typeface="Times New Roman" panose="02020603050405020304" pitchFamily="18" charset="0"/>
              </a:rPr>
              <a:t>установленной форме;</a:t>
            </a:r>
          </a:p>
          <a:p>
            <a:pPr algn="just"/>
            <a:r>
              <a:rPr lang="ru-RU" sz="1300" dirty="0"/>
              <a:t>–</a:t>
            </a:r>
            <a:r>
              <a:rPr lang="ru-RU" sz="1300" dirty="0" smtClean="0">
                <a:cs typeface="Times New Roman" panose="02020603050405020304" pitchFamily="18" charset="0"/>
              </a:rPr>
              <a:t> оригиналы </a:t>
            </a:r>
            <a:r>
              <a:rPr lang="ru-RU" sz="1300" dirty="0">
                <a:cs typeface="Times New Roman" panose="02020603050405020304" pitchFamily="18" charset="0"/>
              </a:rPr>
              <a:t>и копии документов, удостоверяющих личность, гражданство;</a:t>
            </a:r>
          </a:p>
          <a:p>
            <a:pPr algn="just"/>
            <a:r>
              <a:rPr lang="ru-RU" sz="1300" dirty="0"/>
              <a:t>–</a:t>
            </a:r>
            <a:r>
              <a:rPr lang="ru-RU" sz="1300" dirty="0" smtClean="0">
                <a:cs typeface="Times New Roman" panose="02020603050405020304" pitchFamily="18" charset="0"/>
              </a:rPr>
              <a:t> оригиналы </a:t>
            </a:r>
            <a:r>
              <a:rPr lang="ru-RU" sz="1300" dirty="0">
                <a:cs typeface="Times New Roman" panose="02020603050405020304" pitchFamily="18" charset="0"/>
              </a:rPr>
              <a:t>документов об образовании;</a:t>
            </a:r>
          </a:p>
          <a:p>
            <a:pPr algn="just"/>
            <a:r>
              <a:rPr lang="ru-RU" sz="1300" dirty="0"/>
              <a:t>–</a:t>
            </a:r>
            <a:r>
              <a:rPr lang="ru-RU" sz="1300" dirty="0" smtClean="0">
                <a:cs typeface="Times New Roman" panose="02020603050405020304" pitchFamily="18" charset="0"/>
              </a:rPr>
              <a:t> документы </a:t>
            </a:r>
            <a:r>
              <a:rPr lang="ru-RU" sz="1300" dirty="0">
                <a:cs typeface="Times New Roman" panose="02020603050405020304" pitchFamily="18" charset="0"/>
              </a:rPr>
              <a:t>(оригинал и копия), подтверждающие индивидуальные достижения поступающего, результаты которых учитываются </a:t>
            </a:r>
            <a:r>
              <a:rPr lang="ru-RU" sz="1300" dirty="0" smtClean="0">
                <a:cs typeface="Times New Roman" panose="02020603050405020304" pitchFamily="18" charset="0"/>
              </a:rPr>
              <a:t>при приеме на </a:t>
            </a:r>
            <a:r>
              <a:rPr lang="ru-RU" sz="1300" dirty="0">
                <a:cs typeface="Times New Roman" panose="02020603050405020304" pitchFamily="18" charset="0"/>
              </a:rPr>
              <a:t>обучение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550" y="7521802"/>
            <a:ext cx="6429374" cy="189282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300" dirty="0" smtClean="0">
                <a:cs typeface="Times New Roman" panose="02020603050405020304" pitchFamily="18" charset="0"/>
              </a:rPr>
              <a:t>В </a:t>
            </a:r>
            <a:r>
              <a:rPr lang="ru-RU" sz="1300" dirty="0">
                <a:cs typeface="Times New Roman" panose="02020603050405020304" pitchFamily="18" charset="0"/>
              </a:rPr>
              <a:t>случае отсутствия оригинала документов об образовании </a:t>
            </a:r>
            <a:r>
              <a:rPr lang="ru-RU" sz="1300" dirty="0" smtClean="0">
                <a:cs typeface="Times New Roman" panose="02020603050405020304" pitchFamily="18" charset="0"/>
              </a:rPr>
              <a:t>зачисление абитуриента не производится в связи с</a:t>
            </a:r>
            <a:r>
              <a:rPr lang="ru-RU" sz="1300" dirty="0"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cs typeface="Times New Roman" panose="02020603050405020304" pitchFamily="18" charset="0"/>
              </a:rPr>
              <a:t>невыполнением им требований </a:t>
            </a:r>
            <a:r>
              <a:rPr lang="ru-RU" sz="1300" dirty="0" err="1">
                <a:cs typeface="Times New Roman" panose="02020603050405020304" pitchFamily="18" charset="0"/>
              </a:rPr>
              <a:t>Минобрнауки</a:t>
            </a:r>
            <a:r>
              <a:rPr lang="ru-RU" sz="1300" dirty="0">
                <a:cs typeface="Times New Roman" panose="02020603050405020304" pitchFamily="18" charset="0"/>
              </a:rPr>
              <a:t> России, </a:t>
            </a:r>
            <a:r>
              <a:rPr lang="ru-RU" sz="1300" dirty="0" smtClean="0">
                <a:cs typeface="Times New Roman" panose="02020603050405020304" pitchFamily="18" charset="0"/>
              </a:rPr>
              <a:t>регламентирующих порядок </a:t>
            </a:r>
            <a:r>
              <a:rPr lang="ru-RU" sz="1300" dirty="0">
                <a:cs typeface="Times New Roman" panose="02020603050405020304" pitchFamily="18" charset="0"/>
              </a:rPr>
              <a:t>поступления по квоте целевого приема.</a:t>
            </a:r>
          </a:p>
          <a:p>
            <a:pPr indent="288000" algn="just"/>
            <a:r>
              <a:rPr lang="ru-RU" sz="1300" dirty="0" smtClean="0">
                <a:cs typeface="Times New Roman" panose="02020603050405020304" pitchFamily="18" charset="0"/>
              </a:rPr>
              <a:t>По </a:t>
            </a:r>
            <a:r>
              <a:rPr lang="ru-RU" sz="1300" dirty="0">
                <a:cs typeface="Times New Roman" panose="02020603050405020304" pitchFamily="18" charset="0"/>
              </a:rPr>
              <a:t>решению ФСИН России поступающие сдают дополнительное вступительное испытание профильной </a:t>
            </a:r>
            <a:r>
              <a:rPr lang="ru-RU" sz="1300" dirty="0" smtClean="0">
                <a:cs typeface="Times New Roman" panose="02020603050405020304" pitchFamily="18" charset="0"/>
              </a:rPr>
              <a:t>направленности, которое </a:t>
            </a:r>
            <a:r>
              <a:rPr lang="ru-RU" sz="1300" dirty="0">
                <a:cs typeface="Times New Roman" panose="02020603050405020304" pitchFamily="18" charset="0"/>
              </a:rPr>
              <a:t>проводится в форме устного экзамена.</a:t>
            </a:r>
          </a:p>
          <a:p>
            <a:pPr indent="288000" algn="just"/>
            <a:r>
              <a:rPr lang="ru-RU" sz="1300" dirty="0" smtClean="0">
                <a:cs typeface="Times New Roman" panose="02020603050405020304" pitchFamily="18" charset="0"/>
              </a:rPr>
              <a:t>Результаты </a:t>
            </a:r>
            <a:r>
              <a:rPr lang="ru-RU" sz="1300" dirty="0">
                <a:cs typeface="Times New Roman" panose="02020603050405020304" pitchFamily="18" charset="0"/>
              </a:rPr>
              <a:t>дополнительного вступительного испытания оцениваются </a:t>
            </a:r>
            <a:r>
              <a:rPr lang="ru-RU" sz="1300" dirty="0" smtClean="0"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cs typeface="Times New Roman" panose="02020603050405020304" pitchFamily="18" charset="0"/>
              </a:rPr>
            </a:br>
            <a:r>
              <a:rPr lang="ru-RU" sz="1300" dirty="0" smtClean="0">
                <a:cs typeface="Times New Roman" panose="02020603050405020304" pitchFamily="18" charset="0"/>
              </a:rPr>
              <a:t>по </a:t>
            </a:r>
            <a:r>
              <a:rPr lang="ru-RU" sz="1300" dirty="0" smtClean="0">
                <a:cs typeface="Times New Roman" panose="02020603050405020304" pitchFamily="18" charset="0"/>
              </a:rPr>
              <a:t>стобалльной </a:t>
            </a:r>
            <a:r>
              <a:rPr lang="ru-RU" sz="1300" dirty="0">
                <a:cs typeface="Times New Roman" panose="02020603050405020304" pitchFamily="18" charset="0"/>
              </a:rPr>
              <a:t>шкале, объявляются в день его </a:t>
            </a:r>
            <a:r>
              <a:rPr lang="ru-RU" sz="1300" dirty="0" smtClean="0">
                <a:cs typeface="Times New Roman" panose="02020603050405020304" pitchFamily="18" charset="0"/>
              </a:rPr>
              <a:t>проведения </a:t>
            </a:r>
            <a:r>
              <a:rPr lang="ru-RU" sz="1300" dirty="0">
                <a:cs typeface="Times New Roman" panose="02020603050405020304" pitchFamily="18" charset="0"/>
              </a:rPr>
              <a:t>и суммируются </a:t>
            </a:r>
            <a:r>
              <a:rPr lang="ru-RU" sz="1300" dirty="0" smtClean="0"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cs typeface="Times New Roman" panose="02020603050405020304" pitchFamily="18" charset="0"/>
              </a:rPr>
            </a:br>
            <a:r>
              <a:rPr lang="ru-RU" sz="1300" dirty="0" smtClean="0">
                <a:cs typeface="Times New Roman" panose="02020603050405020304" pitchFamily="18" charset="0"/>
              </a:rPr>
              <a:t>с </a:t>
            </a:r>
            <a:r>
              <a:rPr lang="ru-RU" sz="1300" dirty="0">
                <a:cs typeface="Times New Roman" panose="02020603050405020304" pitchFamily="18" charset="0"/>
              </a:rPr>
              <a:t>результатами вступительных испытаний </a:t>
            </a:r>
            <a:r>
              <a:rPr lang="ru-RU" sz="1300" dirty="0" smtClean="0">
                <a:cs typeface="Times New Roman" panose="02020603050405020304" pitchFamily="18" charset="0"/>
              </a:rPr>
              <a:t>по </a:t>
            </a:r>
            <a:r>
              <a:rPr lang="ru-RU" sz="1300" dirty="0">
                <a:cs typeface="Times New Roman" panose="02020603050405020304" pitchFamily="18" charset="0"/>
              </a:rPr>
              <a:t>иным предметам.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4" y="965299"/>
            <a:ext cx="2743201" cy="157787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5177639"/>
            <a:ext cx="2783276" cy="1855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02 02 Дорожка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242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6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51" y="400051"/>
            <a:ext cx="6362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300" dirty="0" smtClean="0">
                <a:cs typeface="Times New Roman" panose="02020603050405020304" pitchFamily="18" charset="0"/>
              </a:rPr>
              <a:t>Поступающие </a:t>
            </a:r>
            <a:r>
              <a:rPr lang="ru-RU" sz="1300" dirty="0">
                <a:cs typeface="Times New Roman" panose="02020603050405020304" pitchFamily="18" charset="0"/>
              </a:rPr>
              <a:t>на юридический факультет по очной форме обучения проходят следующие вступительные испытания</a:t>
            </a:r>
            <a:r>
              <a:rPr lang="ru-RU" sz="1300" dirty="0" smtClean="0"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507255"/>
              </p:ext>
            </p:extLst>
          </p:nvPr>
        </p:nvGraphicFramePr>
        <p:xfrm>
          <a:off x="323850" y="1057275"/>
          <a:ext cx="6257924" cy="611400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17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7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194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2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Специальность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или направление подготовки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Форма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 срок обучения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Категории поступающих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 обучение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Перечень и форма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вступительных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испытаний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21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40.05.02 </a:t>
                      </a:r>
                      <a:r>
                        <a:rPr lang="ru-RU" sz="1100" spc="-3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Правоохранительная</a:t>
                      </a: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деятельность,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квалификация – «юрист»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Очная,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 лет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поступающих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 ЕГЭ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4795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Русский </a:t>
                      </a: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язык (ЕГЭ).</a:t>
                      </a:r>
                    </a:p>
                    <a:p>
                      <a:pPr marL="0" lvl="0"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4795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Обществознание </a:t>
                      </a: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(ЕГЭ) </a:t>
                      </a:r>
                      <a:endParaRPr lang="ru-RU" sz="11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4795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профильный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предмет</a:t>
                      </a: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).</a:t>
                      </a:r>
                    </a:p>
                    <a:p>
                      <a:pPr marL="0" lvl="0"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4795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История </a:t>
                      </a: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(ЕГЭ).</a:t>
                      </a:r>
                    </a:p>
                    <a:p>
                      <a:pPr marL="0" lvl="0"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4795" algn="l"/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Обществознание </a:t>
                      </a: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(устно) </a:t>
                      </a:r>
                      <a:endParaRPr lang="ru-RU" sz="11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4795" algn="l"/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дополнительное вступительное испытание)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9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поступающих, имеющих среднее (начальное) профессиональное образование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505" algn="l"/>
                          <a:tab pos="207010" algn="l"/>
                          <a:tab pos="300355" algn="l"/>
                          <a:tab pos="3429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Вступительные </a:t>
                      </a: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испытания, </a:t>
                      </a:r>
                      <a:endParaRPr lang="ru-RU" sz="11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505" algn="l"/>
                          <a:tab pos="207010" algn="l"/>
                          <a:tab pos="300355" algn="l"/>
                          <a:tab pos="3429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проводимые институтом самостоятельно:</a:t>
                      </a:r>
                    </a:p>
                    <a:p>
                      <a:pPr marL="0"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103505" algn="l"/>
                          <a:tab pos="207010" algn="l"/>
                          <a:tab pos="300355" algn="l"/>
                          <a:tab pos="342900" algn="l"/>
                        </a:tabLst>
                      </a:pPr>
                      <a:r>
                        <a:rPr lang="ru-RU" sz="1100" spc="-2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Русский </a:t>
                      </a:r>
                      <a:r>
                        <a:rPr lang="ru-RU" sz="1100" spc="-2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язык (письменное тестирование</a:t>
                      </a:r>
                      <a:r>
                        <a:rPr lang="ru-RU" sz="1100" spc="-2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).</a:t>
                      </a:r>
                    </a:p>
                    <a:p>
                      <a:pPr marL="0"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103505" algn="l"/>
                          <a:tab pos="207010" algn="l"/>
                          <a:tab pos="300355" algn="l"/>
                          <a:tab pos="342900" algn="l"/>
                        </a:tabLst>
                      </a:pPr>
                      <a:r>
                        <a:rPr lang="ru-RU" sz="1100" spc="-2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Обществознание </a:t>
                      </a:r>
                      <a:r>
                        <a:rPr lang="ru-RU" sz="1100" spc="-2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(профильный </a:t>
                      </a:r>
                      <a:r>
                        <a:rPr lang="ru-RU" sz="1100" spc="-2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предмет)</a:t>
                      </a:r>
                    </a:p>
                    <a:p>
                      <a:pPr marL="0"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103505" algn="l"/>
                          <a:tab pos="207010" algn="l"/>
                          <a:tab pos="300355" algn="l"/>
                          <a:tab pos="342900" algn="l"/>
                        </a:tabLst>
                      </a:pPr>
                      <a:r>
                        <a:rPr lang="ru-RU" sz="1100" spc="-2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(письменное </a:t>
                      </a:r>
                      <a:r>
                        <a:rPr lang="ru-RU" sz="1100" spc="-2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тестирование).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505" algn="l"/>
                          <a:tab pos="207010" algn="l"/>
                          <a:tab pos="300355" algn="l"/>
                          <a:tab pos="342900" algn="l"/>
                        </a:tabLst>
                      </a:pPr>
                      <a:r>
                        <a:rPr lang="ru-RU" sz="1100" spc="-2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История </a:t>
                      </a:r>
                      <a:r>
                        <a:rPr lang="ru-RU" sz="1100" spc="-2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(письменное тестирование</a:t>
                      </a:r>
                      <a:r>
                        <a:rPr lang="ru-RU" sz="1100" spc="-2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).</a:t>
                      </a:r>
                    </a:p>
                    <a:p>
                      <a:pPr marL="0" lvl="0"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505" algn="l"/>
                          <a:tab pos="207010" algn="l"/>
                          <a:tab pos="300355" algn="l"/>
                          <a:tab pos="342900" algn="l"/>
                        </a:tabLst>
                      </a:pPr>
                      <a:r>
                        <a:rPr lang="ru-RU" sz="1100" spc="-2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ru-RU" sz="1100" spc="-2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Обществознание (устно) </a:t>
                      </a:r>
                      <a:endParaRPr lang="ru-RU" sz="11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505" algn="l"/>
                          <a:tab pos="20701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дополнительное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вступительное </a:t>
                      </a: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испытание)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21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40.03.01 Юриспруденция, квалификация </a:t>
                      </a:r>
                      <a:b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(степень) – «бакалавр»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Очная,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 года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поступающих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 ЕГЭ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64795" algn="l"/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Русский </a:t>
                      </a: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язык (ЕГЭ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).</a:t>
                      </a:r>
                    </a:p>
                    <a:p>
                      <a:pPr marL="0" lvl="0"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  <a:tabLst>
                          <a:tab pos="264795" algn="l"/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Обществознание </a:t>
                      </a: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(ЕГЭ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0" lvl="0"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4795" algn="l"/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профильный предмет).</a:t>
                      </a:r>
                    </a:p>
                    <a:p>
                      <a:pPr marL="0" lvl="0"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4795" algn="l"/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История </a:t>
                      </a: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(ЕГЭ).</a:t>
                      </a:r>
                    </a:p>
                    <a:p>
                      <a:pPr marL="0" lvl="0"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4795" algn="l"/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Обществознание </a:t>
                      </a: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(устно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0" lvl="0"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4795" algn="l"/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(дополнительное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вступительное </a:t>
                      </a: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испытание)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49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поступающих, имеющих среднее (начальное)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профессиональное </a:t>
                      </a: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505" algn="l"/>
                          <a:tab pos="207010" algn="l"/>
                          <a:tab pos="300355" algn="l"/>
                          <a:tab pos="3429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Вступительные испытания, проводимые </a:t>
                      </a:r>
                    </a:p>
                    <a:p>
                      <a:pPr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505" algn="l"/>
                          <a:tab pos="207010" algn="l"/>
                          <a:tab pos="300355" algn="l"/>
                          <a:tab pos="3429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институтом самостоятельно:</a:t>
                      </a:r>
                    </a:p>
                    <a:p>
                      <a:pPr marL="0"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103505" algn="l"/>
                          <a:tab pos="207010" algn="l"/>
                          <a:tab pos="300355" algn="l"/>
                          <a:tab pos="342900" algn="l"/>
                        </a:tabLst>
                      </a:pPr>
                      <a:r>
                        <a:rPr lang="ru-RU" sz="1100" spc="-2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Русский язык (письменное тестирование).</a:t>
                      </a:r>
                      <a:endParaRPr lang="ru-RU" sz="1100" spc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  <a:tabLst>
                          <a:tab pos="103505" algn="l"/>
                          <a:tab pos="207010" algn="l"/>
                          <a:tab pos="300355" algn="l"/>
                          <a:tab pos="342900" algn="l"/>
                        </a:tabLst>
                      </a:pPr>
                      <a:r>
                        <a:rPr lang="ru-RU" sz="1100" spc="-2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Обществознание (профильный предмет) </a:t>
                      </a:r>
                    </a:p>
                    <a:p>
                      <a:pPr marL="0"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  <a:tabLst>
                          <a:tab pos="103505" algn="l"/>
                          <a:tab pos="207010" algn="l"/>
                          <a:tab pos="300355" algn="l"/>
                          <a:tab pos="342900" algn="l"/>
                        </a:tabLst>
                      </a:pPr>
                      <a:r>
                        <a:rPr lang="ru-RU" sz="1100" spc="-2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(письменное тестирование).</a:t>
                      </a:r>
                      <a:endParaRPr lang="ru-RU" sz="1100" spc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  <a:tabLst>
                          <a:tab pos="103505" algn="l"/>
                          <a:tab pos="207010" algn="l"/>
                          <a:tab pos="300355" algn="l"/>
                          <a:tab pos="342900" algn="l"/>
                        </a:tabLst>
                      </a:pPr>
                      <a:r>
                        <a:rPr lang="ru-RU" sz="1100" spc="-2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История (письменное тестирование).</a:t>
                      </a:r>
                      <a:endParaRPr lang="ru-RU" sz="1100" spc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  <a:tabLst>
                          <a:tab pos="103505" algn="l"/>
                          <a:tab pos="207010" algn="l"/>
                          <a:tab pos="300355" algn="l"/>
                          <a:tab pos="342900" algn="l"/>
                        </a:tabLst>
                      </a:pPr>
                      <a:r>
                        <a:rPr lang="ru-RU" sz="1100" spc="-2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Обществознание (устно) </a:t>
                      </a:r>
                    </a:p>
                    <a:p>
                      <a:pPr marL="0" indent="1080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  <a:tabLst>
                          <a:tab pos="103505" algn="l"/>
                          <a:tab pos="207010" algn="l"/>
                          <a:tab pos="300355" algn="l"/>
                          <a:tab pos="3429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(дополнительное вступительное испытание)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851" y="7000875"/>
            <a:ext cx="625792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indent="288000" algn="just"/>
            <a:r>
              <a:rPr lang="ru-RU" sz="1300" dirty="0" smtClean="0">
                <a:cs typeface="Times New Roman" panose="02020603050405020304" pitchFamily="18" charset="0"/>
              </a:rPr>
              <a:t>Конкурс </a:t>
            </a:r>
            <a:r>
              <a:rPr lang="ru-RU" sz="1300" dirty="0">
                <a:cs typeface="Times New Roman" panose="02020603050405020304" pitchFamily="18" charset="0"/>
              </a:rPr>
              <a:t>среди поступающих проводится отдельно по специальности </a:t>
            </a:r>
            <a:r>
              <a:rPr lang="ru-RU" sz="1300" dirty="0" smtClean="0"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cs typeface="Times New Roman" panose="02020603050405020304" pitchFamily="18" charset="0"/>
              </a:rPr>
            </a:br>
            <a:r>
              <a:rPr lang="ru-RU" sz="1300" dirty="0" smtClean="0">
                <a:cs typeface="Times New Roman" panose="02020603050405020304" pitchFamily="18" charset="0"/>
              </a:rPr>
              <a:t>и </a:t>
            </a:r>
            <a:r>
              <a:rPr lang="ru-RU" sz="1300" dirty="0">
                <a:cs typeface="Times New Roman" panose="02020603050405020304" pitchFamily="18" charset="0"/>
              </a:rPr>
              <a:t>направлению подготовки, по каждому региону поступления по сумме результатов вступительных испытаний, дополнительного вступительного испытания и </a:t>
            </a:r>
            <a:r>
              <a:rPr lang="ru-RU" sz="1300" dirty="0" smtClean="0">
                <a:cs typeface="Times New Roman" panose="02020603050405020304" pitchFamily="18" charset="0"/>
              </a:rPr>
              <a:t>баллов, начисленных за </a:t>
            </a:r>
            <a:r>
              <a:rPr lang="ru-RU" sz="1300" dirty="0">
                <a:cs typeface="Times New Roman" panose="02020603050405020304" pitchFamily="18" charset="0"/>
              </a:rPr>
              <a:t>индивидуальные </a:t>
            </a:r>
            <a:r>
              <a:rPr lang="ru-RU" sz="1300" dirty="0" smtClean="0">
                <a:cs typeface="Times New Roman" panose="02020603050405020304" pitchFamily="18" charset="0"/>
              </a:rPr>
              <a:t>достижения. </a:t>
            </a:r>
            <a:r>
              <a:rPr lang="ru-RU" sz="1300" dirty="0">
                <a:cs typeface="Times New Roman" panose="02020603050405020304" pitchFamily="18" charset="0"/>
              </a:rPr>
              <a:t>Целевые места комплектующих органов, оставшиеся вакантными после проведения регионального конкурса, распределяются среди поступающих, не прошедших региональный конкурс</a:t>
            </a:r>
            <a:r>
              <a:rPr lang="ru-RU" sz="1300" dirty="0" smtClean="0">
                <a:cs typeface="Times New Roman" panose="02020603050405020304" pitchFamily="18" charset="0"/>
              </a:rPr>
              <a:t>, </a:t>
            </a:r>
            <a:br>
              <a:rPr lang="ru-RU" sz="1300" dirty="0" smtClean="0">
                <a:cs typeface="Times New Roman" panose="02020603050405020304" pitchFamily="18" charset="0"/>
              </a:rPr>
            </a:br>
            <a:r>
              <a:rPr lang="ru-RU" sz="1300" dirty="0" smtClean="0">
                <a:cs typeface="Times New Roman" panose="02020603050405020304" pitchFamily="18" charset="0"/>
              </a:rPr>
              <a:t>но </a:t>
            </a:r>
            <a:r>
              <a:rPr lang="ru-RU" sz="1300" dirty="0">
                <a:cs typeface="Times New Roman" panose="02020603050405020304" pitchFamily="18" charset="0"/>
              </a:rPr>
              <a:t>набравших максимальное количество баллов.</a:t>
            </a:r>
            <a:r>
              <a:rPr lang="ru-RU" sz="1300" b="1" dirty="0">
                <a:cs typeface="Times New Roman" panose="02020603050405020304" pitchFamily="18" charset="0"/>
              </a:rPr>
              <a:t> </a:t>
            </a:r>
            <a:endParaRPr lang="ru-RU" sz="1300" b="1" dirty="0" smtClean="0">
              <a:cs typeface="Times New Roman" panose="02020603050405020304" pitchFamily="18" charset="0"/>
            </a:endParaRPr>
          </a:p>
          <a:p>
            <a:pPr indent="288000" algn="just"/>
            <a:r>
              <a:rPr lang="ru-RU" sz="1300" dirty="0" smtClean="0">
                <a:cs typeface="Times New Roman" panose="02020603050405020304" pitchFamily="18" charset="0"/>
              </a:rPr>
              <a:t>Зачисление </a:t>
            </a:r>
            <a:r>
              <a:rPr lang="ru-RU" sz="1300" dirty="0">
                <a:cs typeface="Times New Roman" panose="02020603050405020304" pitchFamily="18" charset="0"/>
              </a:rPr>
              <a:t>на обучение на юридический факультет по очной </a:t>
            </a:r>
            <a:r>
              <a:rPr lang="ru-RU" sz="1300" dirty="0" smtClean="0">
                <a:cs typeface="Times New Roman" panose="02020603050405020304" pitchFamily="18" charset="0"/>
              </a:rPr>
              <a:t>форме осуществляется по </a:t>
            </a:r>
            <a:r>
              <a:rPr lang="ru-RU" sz="1300" dirty="0">
                <a:cs typeface="Times New Roman" panose="02020603050405020304" pitchFamily="18" charset="0"/>
              </a:rPr>
              <a:t>личному заявлению </a:t>
            </a:r>
            <a:r>
              <a:rPr lang="ru-RU" sz="1300" dirty="0" smtClean="0">
                <a:cs typeface="Times New Roman" panose="02020603050405020304" pitchFamily="18" charset="0"/>
              </a:rPr>
              <a:t>кандидата.</a:t>
            </a:r>
            <a:endParaRPr lang="ru-RU" sz="13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4484BE"/>
            </a:gs>
            <a:gs pos="36000">
              <a:srgbClr val="87B0D6"/>
            </a:gs>
            <a:gs pos="6000">
              <a:schemeClr val="accent1">
                <a:lumMod val="5000"/>
                <a:lumOff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4926" y="414635"/>
            <a:ext cx="467677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УСЛОВИЯ ОБУЧЕНИЯ И ПРОЖИВАНИЯ</a:t>
            </a:r>
            <a:endParaRPr lang="ru-RU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638" y="939090"/>
            <a:ext cx="34956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300" dirty="0" smtClean="0">
                <a:cs typeface="Times New Roman" panose="02020603050405020304" pitchFamily="18" charset="0"/>
              </a:rPr>
              <a:t>Для </a:t>
            </a:r>
            <a:r>
              <a:rPr lang="ru-RU" sz="1300" dirty="0">
                <a:cs typeface="Times New Roman" panose="02020603050405020304" pitchFamily="18" charset="0"/>
              </a:rPr>
              <a:t>приобретения курсантами практических навыков и умений </a:t>
            </a:r>
            <a:r>
              <a:rPr lang="ru-RU" sz="1300" dirty="0" smtClean="0">
                <a:cs typeface="Times New Roman" panose="02020603050405020304" pitchFamily="18" charset="0"/>
              </a:rPr>
              <a:t>во  ВЮИ ФСИН России действует </a:t>
            </a:r>
            <a:r>
              <a:rPr lang="ru-RU" sz="1300" dirty="0">
                <a:cs typeface="Times New Roman" panose="02020603050405020304" pitchFamily="18" charset="0"/>
              </a:rPr>
              <a:t>комплексная программа практического обучения, предусматривающая проведение различных видов </a:t>
            </a:r>
            <a:r>
              <a:rPr lang="ru-RU" sz="1300" dirty="0" smtClean="0">
                <a:cs typeface="Times New Roman" panose="02020603050405020304" pitchFamily="18" charset="0"/>
              </a:rPr>
              <a:t> практики </a:t>
            </a:r>
            <a:r>
              <a:rPr lang="ru-RU" sz="1300" dirty="0">
                <a:cs typeface="Times New Roman" panose="02020603050405020304" pitchFamily="18" charset="0"/>
              </a:rPr>
              <a:t>в </a:t>
            </a:r>
            <a:r>
              <a:rPr lang="ru-RU" sz="1300" dirty="0" smtClean="0">
                <a:cs typeface="Times New Roman" panose="02020603050405020304" pitchFamily="18" charset="0"/>
              </a:rPr>
              <a:t>органах и </a:t>
            </a:r>
            <a:r>
              <a:rPr lang="ru-RU" sz="1300" dirty="0">
                <a:cs typeface="Times New Roman" panose="02020603050405020304" pitchFamily="18" charset="0"/>
              </a:rPr>
              <a:t>учреждениях ФСИН России, </a:t>
            </a:r>
            <a:r>
              <a:rPr lang="ru-RU" sz="1300" dirty="0" smtClean="0">
                <a:cs typeface="Times New Roman" panose="02020603050405020304" pitchFamily="18" charset="0"/>
              </a:rPr>
              <a:t>привлечение к </a:t>
            </a:r>
            <a:r>
              <a:rPr lang="ru-RU" sz="1300" dirty="0">
                <a:cs typeface="Times New Roman" panose="02020603050405020304" pitchFamily="18" charset="0"/>
              </a:rPr>
              <a:t>проведению занятий опытных </a:t>
            </a:r>
            <a:r>
              <a:rPr lang="ru-RU" sz="1300" dirty="0" smtClean="0">
                <a:cs typeface="Times New Roman" panose="02020603050405020304" pitchFamily="18" charset="0"/>
              </a:rPr>
              <a:t>практических</a:t>
            </a:r>
          </a:p>
          <a:p>
            <a:pPr algn="r"/>
            <a:r>
              <a:rPr lang="ru-RU" sz="1300" dirty="0" smtClean="0">
                <a:cs typeface="Times New Roman" panose="02020603050405020304" pitchFamily="18" charset="0"/>
              </a:rPr>
              <a:t> работников, проведение </a:t>
            </a:r>
            <a:r>
              <a:rPr lang="ru-RU" sz="1300" dirty="0">
                <a:cs typeface="Times New Roman" panose="02020603050405020304" pitchFamily="18" charset="0"/>
              </a:rPr>
              <a:t>комплексных </a:t>
            </a:r>
            <a:endParaRPr lang="ru-RU" sz="1300" dirty="0" smtClean="0">
              <a:cs typeface="Times New Roman" panose="02020603050405020304" pitchFamily="18" charset="0"/>
            </a:endParaRPr>
          </a:p>
          <a:p>
            <a:pPr algn="r"/>
            <a:r>
              <a:rPr lang="ru-RU" sz="1300" dirty="0" err="1" smtClean="0">
                <a:cs typeface="Times New Roman" panose="02020603050405020304" pitchFamily="18" charset="0"/>
              </a:rPr>
              <a:t>межкафедральных</a:t>
            </a:r>
            <a:r>
              <a:rPr lang="ru-RU" sz="1300" dirty="0" smtClean="0">
                <a:cs typeface="Times New Roman" panose="02020603050405020304" pitchFamily="18" charset="0"/>
              </a:rPr>
              <a:t> </a:t>
            </a:r>
            <a:r>
              <a:rPr lang="ru-RU" sz="1300" dirty="0">
                <a:cs typeface="Times New Roman" panose="02020603050405020304" pitchFamily="18" charset="0"/>
              </a:rPr>
              <a:t>учений.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6844" y="3396588"/>
            <a:ext cx="3331211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cs typeface="Times New Roman" panose="02020603050405020304" pitchFamily="18" charset="0"/>
              </a:rPr>
              <a:t>Большое </a:t>
            </a:r>
            <a:r>
              <a:rPr lang="ru-RU" sz="1300" dirty="0">
                <a:cs typeface="Times New Roman" panose="02020603050405020304" pitchFamily="18" charset="0"/>
              </a:rPr>
              <a:t>внимание </a:t>
            </a:r>
            <a:r>
              <a:rPr lang="ru-RU" sz="1300" dirty="0" smtClean="0">
                <a:cs typeface="Times New Roman" panose="02020603050405020304" pitchFamily="18" charset="0"/>
              </a:rPr>
              <a:t>уделяется служебно-боевой, </a:t>
            </a:r>
            <a:r>
              <a:rPr lang="ru-RU" sz="1300" dirty="0">
                <a:cs typeface="Times New Roman" panose="02020603050405020304" pitchFamily="18" charset="0"/>
              </a:rPr>
              <a:t>в том числе физической </a:t>
            </a:r>
            <a:endParaRPr lang="ru-RU" sz="1300" dirty="0" smtClean="0">
              <a:cs typeface="Times New Roman" panose="02020603050405020304" pitchFamily="18" charset="0"/>
            </a:endParaRPr>
          </a:p>
          <a:p>
            <a:r>
              <a:rPr lang="ru-RU" sz="1300" dirty="0" smtClean="0">
                <a:cs typeface="Times New Roman" panose="02020603050405020304" pitchFamily="18" charset="0"/>
              </a:rPr>
              <a:t>и огневой, подготовке. </a:t>
            </a:r>
          </a:p>
          <a:p>
            <a:r>
              <a:rPr lang="ru-RU" sz="1300" dirty="0" smtClean="0">
                <a:cs typeface="Times New Roman" panose="02020603050405020304" pitchFamily="18" charset="0"/>
              </a:rPr>
              <a:t>Курсанты </a:t>
            </a:r>
            <a:r>
              <a:rPr lang="ru-RU" sz="1300" dirty="0">
                <a:cs typeface="Times New Roman" panose="02020603050405020304" pitchFamily="18" charset="0"/>
              </a:rPr>
              <a:t>активно </a:t>
            </a:r>
            <a:r>
              <a:rPr lang="ru-RU" sz="1300" dirty="0" smtClean="0">
                <a:cs typeface="Times New Roman" panose="02020603050405020304" pitchFamily="18" charset="0"/>
              </a:rPr>
              <a:t>участвуют в </a:t>
            </a:r>
            <a:r>
              <a:rPr lang="ru-RU" sz="1300" dirty="0">
                <a:cs typeface="Times New Roman" panose="02020603050405020304" pitchFamily="18" charset="0"/>
              </a:rPr>
              <a:t>научно-исследовательской работе, общественной жизни вуза, </a:t>
            </a:r>
            <a:r>
              <a:rPr lang="ru-RU" sz="1300" dirty="0" smtClean="0">
                <a:cs typeface="Times New Roman" panose="02020603050405020304" pitchFamily="18" charset="0"/>
              </a:rPr>
              <a:t>различных </a:t>
            </a:r>
          </a:p>
          <a:p>
            <a:r>
              <a:rPr lang="ru-RU" sz="1300" dirty="0" smtClean="0">
                <a:cs typeface="Times New Roman" panose="02020603050405020304" pitchFamily="18" charset="0"/>
              </a:rPr>
              <a:t>спортивных </a:t>
            </a:r>
            <a:r>
              <a:rPr lang="ru-RU" sz="1300" dirty="0">
                <a:cs typeface="Times New Roman" panose="02020603050405020304" pitchFamily="18" charset="0"/>
              </a:rPr>
              <a:t>мероприятиях. </a:t>
            </a:r>
            <a:endParaRPr lang="ru-RU" sz="1300" dirty="0" smtClean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557" y="8124630"/>
            <a:ext cx="612457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300" dirty="0">
                <a:cs typeface="Times New Roman" panose="02020603050405020304" pitchFamily="18" charset="0"/>
              </a:rPr>
              <a:t>Курсанты ВЮИ ФСИН России </a:t>
            </a:r>
            <a:r>
              <a:rPr lang="ru-RU" sz="1300" dirty="0" smtClean="0">
                <a:cs typeface="Times New Roman" panose="02020603050405020304" pitchFamily="18" charset="0"/>
              </a:rPr>
              <a:t>проживают в </a:t>
            </a:r>
            <a:r>
              <a:rPr lang="ru-RU" sz="1300" dirty="0">
                <a:cs typeface="Times New Roman" panose="02020603050405020304" pitchFamily="18" charset="0"/>
              </a:rPr>
              <a:t>благоустроенном </a:t>
            </a:r>
            <a:r>
              <a:rPr lang="ru-RU" sz="1300" dirty="0" smtClean="0">
                <a:cs typeface="Times New Roman" panose="02020603050405020304" pitchFamily="18" charset="0"/>
              </a:rPr>
              <a:t>общежитии. </a:t>
            </a:r>
            <a:br>
              <a:rPr lang="ru-RU" sz="1300" dirty="0" smtClean="0">
                <a:cs typeface="Times New Roman" panose="02020603050405020304" pitchFamily="18" charset="0"/>
              </a:rPr>
            </a:br>
            <a:r>
              <a:rPr lang="ru-RU" sz="1300" dirty="0" smtClean="0">
                <a:cs typeface="Times New Roman" panose="02020603050405020304" pitchFamily="18" charset="0"/>
              </a:rPr>
              <a:t>В </a:t>
            </a:r>
            <a:r>
              <a:rPr lang="ru-RU" sz="1300" dirty="0">
                <a:cs typeface="Times New Roman" panose="02020603050405020304" pitchFamily="18" charset="0"/>
              </a:rPr>
              <a:t>соответствии с действующим </a:t>
            </a:r>
            <a:r>
              <a:rPr lang="ru-RU" sz="1300" dirty="0" smtClean="0">
                <a:cs typeface="Times New Roman" panose="02020603050405020304" pitchFamily="18" charset="0"/>
              </a:rPr>
              <a:t>законодательством курсантам </a:t>
            </a:r>
            <a:r>
              <a:rPr lang="ru-RU" sz="1300" dirty="0">
                <a:cs typeface="Times New Roman" panose="02020603050405020304" pitchFamily="18" charset="0"/>
              </a:rPr>
              <a:t>выплачивается ежемесячное денежное содержание, они бесплатно обеспечиваются форменной одеждой. Период обучения в институте засчитывается в стаж службы в уголовно-исполнительной системе из расчета 1 год за 1 год в </a:t>
            </a:r>
            <a:r>
              <a:rPr lang="ru-RU" sz="1300" dirty="0" smtClean="0">
                <a:cs typeface="Times New Roman" panose="02020603050405020304" pitchFamily="18" charset="0"/>
              </a:rPr>
              <a:t>календарном </a:t>
            </a:r>
            <a:r>
              <a:rPr lang="ru-RU" sz="1300" dirty="0">
                <a:cs typeface="Times New Roman" panose="02020603050405020304" pitchFamily="18" charset="0"/>
              </a:rPr>
              <a:t>исчислении, </a:t>
            </a:r>
            <a:r>
              <a:rPr lang="ru-RU" sz="1300" dirty="0" smtClean="0"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cs typeface="Times New Roman" panose="02020603050405020304" pitchFamily="18" charset="0"/>
              </a:rPr>
            </a:br>
            <a:r>
              <a:rPr lang="ru-RU" sz="1300" dirty="0" smtClean="0">
                <a:cs typeface="Times New Roman" panose="02020603050405020304" pitchFamily="18" charset="0"/>
              </a:rPr>
              <a:t>при </a:t>
            </a:r>
            <a:r>
              <a:rPr lang="ru-RU" sz="1300" dirty="0">
                <a:cs typeface="Times New Roman" panose="02020603050405020304" pitchFamily="18" charset="0"/>
              </a:rPr>
              <a:t>прохождении службы </a:t>
            </a:r>
            <a:r>
              <a:rPr lang="ru-RU" sz="1300" dirty="0" smtClean="0">
                <a:cs typeface="Times New Roman" panose="02020603050405020304" pitchFamily="18" charset="0"/>
              </a:rPr>
              <a:t>в уголовно-исполнительной системе после окончания ВЮИ ФСИН России </a:t>
            </a:r>
            <a:r>
              <a:rPr lang="ru-RU" sz="1300" dirty="0"/>
              <a:t>– </a:t>
            </a:r>
            <a:r>
              <a:rPr lang="ru-RU" sz="1300" dirty="0" smtClean="0">
                <a:cs typeface="Times New Roman" panose="02020603050405020304" pitchFamily="18" charset="0"/>
              </a:rPr>
              <a:t>из расчета</a:t>
            </a:r>
            <a:r>
              <a:rPr lang="ru-RU" sz="1300" dirty="0"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cs typeface="Times New Roman" panose="02020603050405020304" pitchFamily="18" charset="0"/>
              </a:rPr>
              <a:t>1 </a:t>
            </a:r>
            <a:r>
              <a:rPr lang="ru-RU" sz="1300" dirty="0">
                <a:cs typeface="Times New Roman" panose="02020603050405020304" pitchFamily="18" charset="0"/>
              </a:rPr>
              <a:t>год за 1,5 года в льготном исчислении.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675" y="988485"/>
            <a:ext cx="2724150" cy="1809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7" y="3187094"/>
            <a:ext cx="2842269" cy="1911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D:\ВАМ СЮДА\Для коллажа фото и текст в Кадры\DSC_04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6" y="5240126"/>
            <a:ext cx="3990110" cy="2660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239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4484BE"/>
            </a:gs>
            <a:gs pos="5000">
              <a:schemeClr val="accent1">
                <a:lumMod val="5000"/>
                <a:lumOff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931" y="402098"/>
            <a:ext cx="341947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kern="1300" dirty="0" smtClean="0">
                <a:cs typeface="Times New Roman" panose="02020603050405020304" pitchFamily="18" charset="0"/>
              </a:rPr>
              <a:t>Все</a:t>
            </a:r>
            <a:r>
              <a:rPr lang="ru-RU" sz="1300" dirty="0" smtClean="0">
                <a:cs typeface="Times New Roman" panose="02020603050405020304" pitchFamily="18" charset="0"/>
              </a:rPr>
              <a:t> </a:t>
            </a:r>
            <a:r>
              <a:rPr lang="ru-RU" sz="1300" dirty="0">
                <a:cs typeface="Times New Roman" panose="02020603050405020304" pitchFamily="18" charset="0"/>
              </a:rPr>
              <a:t>курсанты являются субъектами обязательного </a:t>
            </a:r>
            <a:r>
              <a:rPr lang="ru-RU" sz="1300" dirty="0" smtClean="0">
                <a:cs typeface="Times New Roman" panose="02020603050405020304" pitchFamily="18" charset="0"/>
              </a:rPr>
              <a:t>государственного страхования</a:t>
            </a:r>
            <a:r>
              <a:rPr lang="ru-RU" sz="1300" dirty="0">
                <a:cs typeface="Times New Roman" panose="02020603050405020304" pitchFamily="18" charset="0"/>
              </a:rPr>
              <a:t>. </a:t>
            </a:r>
            <a:r>
              <a:rPr lang="ru-RU" sz="1300" dirty="0" smtClean="0">
                <a:cs typeface="Times New Roman" panose="02020603050405020304" pitchFamily="18" charset="0"/>
              </a:rPr>
              <a:t>На </a:t>
            </a:r>
            <a:r>
              <a:rPr lang="ru-RU" sz="1300" dirty="0">
                <a:cs typeface="Times New Roman" panose="02020603050405020304" pitchFamily="18" charset="0"/>
              </a:rPr>
              <a:t>период обучения юношам предоставляется отсрочка от призыва </a:t>
            </a:r>
            <a:r>
              <a:rPr lang="ru-RU" sz="1300" dirty="0" smtClean="0"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cs typeface="Times New Roman" panose="02020603050405020304" pitchFamily="18" charset="0"/>
              </a:rPr>
            </a:br>
            <a:r>
              <a:rPr lang="ru-RU" sz="1300" dirty="0" smtClean="0">
                <a:cs typeface="Times New Roman" panose="02020603050405020304" pitchFamily="18" charset="0"/>
              </a:rPr>
              <a:t>в </a:t>
            </a:r>
            <a:r>
              <a:rPr lang="ru-RU" sz="1300" dirty="0">
                <a:cs typeface="Times New Roman" panose="02020603050405020304" pitchFamily="18" charset="0"/>
              </a:rPr>
              <a:t>Вооруженные </a:t>
            </a:r>
            <a:r>
              <a:rPr lang="ru-RU" sz="1300" dirty="0" smtClean="0">
                <a:cs typeface="Times New Roman" panose="02020603050405020304" pitchFamily="18" charset="0"/>
              </a:rPr>
              <a:t>Силы </a:t>
            </a:r>
            <a:r>
              <a:rPr lang="ru-RU" sz="1300" dirty="0">
                <a:cs typeface="Times New Roman" panose="02020603050405020304" pitchFamily="18" charset="0"/>
              </a:rPr>
              <a:t>Российской Федерации (согласно законодательству </a:t>
            </a:r>
            <a:r>
              <a:rPr lang="ru-RU" sz="1300" dirty="0" smtClean="0">
                <a:cs typeface="Times New Roman" panose="02020603050405020304" pitchFamily="18" charset="0"/>
              </a:rPr>
              <a:t>Российской Федерации), за </a:t>
            </a:r>
            <a:r>
              <a:rPr lang="ru-RU" sz="1300" dirty="0">
                <a:cs typeface="Times New Roman" panose="02020603050405020304" pitchFamily="18" charset="0"/>
              </a:rPr>
              <a:t>исключением тех граждан, которые уже использовали </a:t>
            </a:r>
            <a:endParaRPr lang="ru-RU" sz="1300" dirty="0" smtClean="0">
              <a:cs typeface="Times New Roman" panose="02020603050405020304" pitchFamily="18" charset="0"/>
            </a:endParaRPr>
          </a:p>
          <a:p>
            <a:pPr algn="r"/>
            <a:r>
              <a:rPr lang="ru-RU" sz="1300" dirty="0" smtClean="0">
                <a:cs typeface="Times New Roman" panose="02020603050405020304" pitchFamily="18" charset="0"/>
              </a:rPr>
              <a:t>право </a:t>
            </a:r>
            <a:r>
              <a:rPr lang="ru-RU" sz="1300" dirty="0">
                <a:cs typeface="Times New Roman" panose="02020603050405020304" pitchFamily="18" charset="0"/>
              </a:rPr>
              <a:t>на </a:t>
            </a:r>
            <a:r>
              <a:rPr lang="ru-RU" sz="1300" dirty="0" smtClean="0">
                <a:cs typeface="Times New Roman" panose="02020603050405020304" pitchFamily="18" charset="0"/>
              </a:rPr>
              <a:t>отсрочку. </a:t>
            </a:r>
            <a:endParaRPr lang="ru-RU" sz="1300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0135" y="2609096"/>
            <a:ext cx="267973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kern="1300" dirty="0" smtClean="0">
                <a:cs typeface="Times New Roman" panose="02020603050405020304" pitchFamily="18" charset="0"/>
              </a:rPr>
              <a:t>По окончании института выпускникам </a:t>
            </a:r>
            <a:r>
              <a:rPr lang="ru-RU" sz="1300" kern="1300" dirty="0">
                <a:cs typeface="Times New Roman" panose="02020603050405020304" pitchFamily="18" charset="0"/>
              </a:rPr>
              <a:t>выдается диплом государственного </a:t>
            </a:r>
            <a:r>
              <a:rPr lang="ru-RU" sz="1300" kern="1300" dirty="0" smtClean="0">
                <a:cs typeface="Times New Roman" panose="02020603050405020304" pitchFamily="18" charset="0"/>
              </a:rPr>
              <a:t>образца </a:t>
            </a:r>
            <a:br>
              <a:rPr lang="ru-RU" sz="1300" kern="1300" dirty="0" smtClean="0">
                <a:cs typeface="Times New Roman" panose="02020603050405020304" pitchFamily="18" charset="0"/>
              </a:rPr>
            </a:br>
            <a:r>
              <a:rPr lang="ru-RU" sz="1300" kern="1300" dirty="0" smtClean="0">
                <a:cs typeface="Times New Roman" panose="02020603050405020304" pitchFamily="18" charset="0"/>
              </a:rPr>
              <a:t>и </a:t>
            </a:r>
            <a:r>
              <a:rPr lang="ru-RU" sz="1300" kern="1300" dirty="0">
                <a:cs typeface="Times New Roman" panose="02020603050405020304" pitchFamily="18" charset="0"/>
              </a:rPr>
              <a:t>присваивается специальное звание «лейтенант </a:t>
            </a:r>
            <a:endParaRPr lang="ru-RU" sz="1300" kern="1300" dirty="0" smtClean="0">
              <a:cs typeface="Times New Roman" panose="02020603050405020304" pitchFamily="18" charset="0"/>
            </a:endParaRPr>
          </a:p>
          <a:p>
            <a:r>
              <a:rPr lang="ru-RU" sz="1300" kern="1300" dirty="0" smtClean="0">
                <a:cs typeface="Times New Roman" panose="02020603050405020304" pitchFamily="18" charset="0"/>
              </a:rPr>
              <a:t>внутренней </a:t>
            </a:r>
            <a:r>
              <a:rPr lang="ru-RU" sz="1300" kern="1300" dirty="0">
                <a:cs typeface="Times New Roman" panose="02020603050405020304" pitchFamily="18" charset="0"/>
              </a:rPr>
              <a:t>службы».</a:t>
            </a:r>
            <a:endParaRPr lang="ru-RU" sz="1300" kern="1300" dirty="0"/>
          </a:p>
          <a:p>
            <a:pPr indent="288000" algn="just"/>
            <a:r>
              <a:rPr lang="ru-RU" sz="1300" dirty="0" smtClean="0">
                <a:cs typeface="Times New Roman" panose="02020603050405020304" pitchFamily="18" charset="0"/>
              </a:rPr>
              <a:t> </a:t>
            </a:r>
            <a:endParaRPr lang="ru-RU" sz="13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06" y="4415985"/>
            <a:ext cx="2924175" cy="1964163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0" name="TextBox 9"/>
          <p:cNvSpPr txBox="1"/>
          <p:nvPr/>
        </p:nvSpPr>
        <p:spPr>
          <a:xfrm>
            <a:off x="445005" y="6407473"/>
            <a:ext cx="603351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300" dirty="0" smtClean="0">
                <a:cs typeface="Times New Roman" panose="02020603050405020304" pitchFamily="18" charset="0"/>
              </a:rPr>
              <a:t>Для получения целевого направления </a:t>
            </a:r>
            <a:r>
              <a:rPr lang="ru-RU" sz="1300" dirty="0">
                <a:cs typeface="Times New Roman" panose="02020603050405020304" pitchFamily="18" charset="0"/>
              </a:rPr>
              <a:t>на юридический факультет ВЮИ ФСИН России </a:t>
            </a:r>
            <a:r>
              <a:rPr lang="ru-RU" sz="1300" dirty="0" smtClean="0">
                <a:cs typeface="Times New Roman" panose="02020603050405020304" pitchFamily="18" charset="0"/>
              </a:rPr>
              <a:t>по очной форме обучения необходимо </a:t>
            </a:r>
            <a:r>
              <a:rPr lang="ru-RU" sz="1300" dirty="0">
                <a:cs typeface="Times New Roman" panose="02020603050405020304" pitchFamily="18" charset="0"/>
              </a:rPr>
              <a:t>обращаться в кадровые подразделения учреждений и органов ФСИН </a:t>
            </a:r>
            <a:r>
              <a:rPr lang="ru-RU" sz="1300" dirty="0" smtClean="0">
                <a:cs typeface="Times New Roman" panose="02020603050405020304" pitchFamily="18" charset="0"/>
              </a:rPr>
              <a:t>России по </a:t>
            </a:r>
            <a:r>
              <a:rPr lang="ru-RU" sz="1300" dirty="0">
                <a:cs typeface="Times New Roman" panose="02020603050405020304" pitchFamily="18" charset="0"/>
              </a:rPr>
              <a:t>месту жительства</a:t>
            </a:r>
            <a:r>
              <a:rPr lang="ru-RU" sz="1300" dirty="0" smtClean="0">
                <a:cs typeface="Times New Roman" panose="02020603050405020304" pitchFamily="18" charset="0"/>
              </a:rPr>
              <a:t>.</a:t>
            </a:r>
            <a:endParaRPr lang="ru-RU" sz="13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28126" y="7090070"/>
            <a:ext cx="486727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КОНТАКТНАЯ ИНФОРМАЦИЯ</a:t>
            </a:r>
            <a:endParaRPr lang="ru-RU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651" y="8812880"/>
            <a:ext cx="641032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900" dirty="0"/>
              <a:t>Лицензия: серия 90Л01 № 0009059 регистрационный № 2026 от 25.03.2016, </a:t>
            </a:r>
            <a:endParaRPr lang="en-US" sz="900" dirty="0" smtClean="0"/>
          </a:p>
          <a:p>
            <a:pPr algn="ctr"/>
            <a:r>
              <a:rPr lang="ru-RU" sz="900" dirty="0" smtClean="0"/>
              <a:t>выдана </a:t>
            </a:r>
            <a:r>
              <a:rPr lang="ru-RU" sz="900" dirty="0"/>
              <a:t>Федеральной службой </a:t>
            </a:r>
            <a:r>
              <a:rPr lang="en-US" sz="900" dirty="0"/>
              <a:t> </a:t>
            </a:r>
            <a:r>
              <a:rPr lang="ru-RU" sz="900" dirty="0" smtClean="0"/>
              <a:t>по </a:t>
            </a:r>
            <a:r>
              <a:rPr lang="ru-RU" sz="900" dirty="0"/>
              <a:t>надзору в сфере образования и науки.</a:t>
            </a:r>
          </a:p>
          <a:p>
            <a:pPr algn="ctr"/>
            <a:r>
              <a:rPr lang="ru-RU" sz="900" dirty="0"/>
              <a:t>Свидетельство о государственной аккредитации: серия </a:t>
            </a:r>
            <a:r>
              <a:rPr lang="ru-RU" sz="900" dirty="0" err="1"/>
              <a:t>90А01</a:t>
            </a:r>
            <a:r>
              <a:rPr lang="ru-RU" sz="900" dirty="0"/>
              <a:t> № 0002074, регистрационный № 1977 </a:t>
            </a:r>
          </a:p>
          <a:p>
            <a:pPr algn="ctr"/>
            <a:r>
              <a:rPr lang="ru-RU" sz="900" dirty="0"/>
              <a:t>от 02.06.2016, выдано Федеральной службой по надзору в сфере образования и науки. </a:t>
            </a:r>
          </a:p>
          <a:p>
            <a:pPr algn="ctr"/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651" y="7354113"/>
            <a:ext cx="6410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cs typeface="Times New Roman" panose="02020603050405020304" pitchFamily="18" charset="0"/>
              </a:rPr>
              <a:t>Телефоны </a:t>
            </a:r>
            <a:r>
              <a:rPr lang="ru-RU" sz="1200" dirty="0">
                <a:cs typeface="Times New Roman" panose="02020603050405020304" pitchFamily="18" charset="0"/>
              </a:rPr>
              <a:t>для справок</a:t>
            </a:r>
            <a:r>
              <a:rPr lang="ru-RU" sz="1200" dirty="0" smtClean="0"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cs typeface="Times New Roman" panose="02020603050405020304" pitchFamily="18" charset="0"/>
              </a:rPr>
              <a:t>(4922) 40-45-75 – учебный </a:t>
            </a:r>
            <a:r>
              <a:rPr lang="ru-RU" sz="1200" dirty="0" smtClean="0">
                <a:cs typeface="Times New Roman" panose="02020603050405020304" pitchFamily="18" charset="0"/>
              </a:rPr>
              <a:t>отдел;</a:t>
            </a:r>
            <a:endParaRPr lang="ru-RU" sz="1200" dirty="0">
              <a:cs typeface="Times New Roman" panose="02020603050405020304" pitchFamily="18" charset="0"/>
            </a:endParaRPr>
          </a:p>
          <a:p>
            <a:r>
              <a:rPr lang="ru-RU" sz="1200" dirty="0" smtClean="0">
                <a:cs typeface="Times New Roman" panose="02020603050405020304" pitchFamily="18" charset="0"/>
              </a:rPr>
              <a:t>(</a:t>
            </a:r>
            <a:r>
              <a:rPr lang="ru-RU" sz="1200" dirty="0">
                <a:cs typeface="Times New Roman" panose="02020603050405020304" pitchFamily="18" charset="0"/>
              </a:rPr>
              <a:t>4922) 45-44-18 </a:t>
            </a:r>
            <a:r>
              <a:rPr lang="ru-RU" sz="1200" dirty="0"/>
              <a:t>–</a:t>
            </a:r>
            <a:r>
              <a:rPr lang="ru-RU" sz="1200" dirty="0">
                <a:cs typeface="Times New Roman" panose="02020603050405020304" pitchFamily="18" charset="0"/>
              </a:rPr>
              <a:t> отделение комплектования переменного состава отдела </a:t>
            </a:r>
            <a:r>
              <a:rPr lang="ru-RU" sz="1200" dirty="0" smtClean="0">
                <a:cs typeface="Times New Roman" panose="02020603050405020304" pitchFamily="18" charset="0"/>
              </a:rPr>
              <a:t>кадров.</a:t>
            </a:r>
            <a:endParaRPr lang="ru-RU" sz="1200" dirty="0">
              <a:cs typeface="Times New Roman" panose="02020603050405020304" pitchFamily="18" charset="0"/>
            </a:endParaRPr>
          </a:p>
          <a:p>
            <a:r>
              <a:rPr lang="ru-RU" sz="1200" dirty="0" smtClean="0">
                <a:cs typeface="Times New Roman" panose="02020603050405020304" pitchFamily="18" charset="0"/>
              </a:rPr>
              <a:t> Адрес: 600020, г. Владимир, ул. Большая Нижегородская, 67е.</a:t>
            </a:r>
          </a:p>
          <a:p>
            <a:pPr algn="ctr"/>
            <a:r>
              <a:rPr lang="ru-RU" sz="1200" dirty="0" smtClean="0">
                <a:cs typeface="Times New Roman" panose="02020603050405020304" pitchFamily="18" charset="0"/>
              </a:rPr>
              <a:t> Более подробная информация размещена на официальном сайте института: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fsin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gov.su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ВАМ СЮДА\Для коллажа фото и текст в Кадры\DSC_01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5" y="4398518"/>
            <a:ext cx="3012519" cy="2008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ВАМ СЮДА\Для коллажа фото и текст в Кадры\DSC_03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36" y="454043"/>
            <a:ext cx="2796948" cy="1864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ВАМ СЮДА\Для коллажа фото и текст в Кадры\IMG_9494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1" y="2318675"/>
            <a:ext cx="3016029" cy="2010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34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1486</TotalTime>
  <Words>742</Words>
  <Application>Microsoft Office PowerPoint</Application>
  <PresentationFormat>Лист A4 (210x297 мм)</PresentationFormat>
  <Paragraphs>107</Paragraphs>
  <Slides>6</Slides>
  <Notes>6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СЛУЖБА ИСПОЛНЕНИЯ НАКАЗАНИЙ Владимирский юридический институт Федеральной службы исполнения наказаний</dc:title>
  <dc:creator>Отдел кадров</dc:creator>
  <cp:lastModifiedBy>136</cp:lastModifiedBy>
  <cp:revision>131</cp:revision>
  <cp:lastPrinted>2020-11-20T04:48:23Z</cp:lastPrinted>
  <dcterms:created xsi:type="dcterms:W3CDTF">2016-10-14T06:56:04Z</dcterms:created>
  <dcterms:modified xsi:type="dcterms:W3CDTF">2020-11-24T09:43:34Z</dcterms:modified>
</cp:coreProperties>
</file>